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3B5302-A20B-4B2B-9EF1-1B72708526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8FC9E7-765B-4F15-99A2-BBEB18FCA7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B98D80-F18D-4984-AA29-C63B9B228A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6980FD-4E07-4351-AD19-C52FEB382C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D74C8C1-07D1-4E94-8272-0ACEAE8717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4D876C8-E669-43BE-860A-073062BEB7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07C156-F598-4A1B-A882-98C71C84BE79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A683E9-18A1-4AFB-8EB0-6743B50B0465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C70B8A-C6AE-4C56-98BE-0B1ACA94505E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9DCA76-4A77-4AAC-B6F7-FD167DEB6A89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4C60AD-950B-4C70-8FF3-89342D074A39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CD09ED-CE86-418D-96DC-43392BB0639E}" type="slidenum">
              <a:rPr b="0" lang="ru-RU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chemeClr val="dk1"/>
                </a:solidFill>
                <a:latin typeface="Cabin Medium"/>
              </a:rPr>
              <a:t>Алгебра логики</a:t>
            </a:r>
            <a:endParaRPr b="0" lang="en-GB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abin Medium"/>
              </a:rPr>
              <a:t>№</a:t>
            </a:r>
            <a:r>
              <a:rPr b="0" lang="ru-RU" sz="2400" spc="-1" strike="noStrike">
                <a:solidFill>
                  <a:schemeClr val="dk1"/>
                </a:solidFill>
                <a:latin typeface="Cabin Medium"/>
              </a:rPr>
              <a:t>1 История логики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-1800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pc="-1" strike="noStrike">
                <a:solidFill>
                  <a:srgbClr val="000000"/>
                </a:solidFill>
                <a:latin typeface="Arial"/>
              </a:rPr>
              <a:t>Основные понятия алгебры логики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90720" y="1800000"/>
            <a:ext cx="4768920" cy="26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Cabin Medium"/>
              </a:rPr>
              <a:t>Базовыми элементами, которыми оперирует алгебра логики, являются высказывания, принимающие значение истина (1) или ложь (0).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4680000" y="1777680"/>
            <a:ext cx="3959640" cy="32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Chivo Light"/>
              </a:rPr>
              <a:t>Определены три операции: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800" spc="-1" strike="noStrike">
                <a:solidFill>
                  <a:srgbClr val="000000"/>
                </a:solidFill>
                <a:latin typeface="Chivo Light"/>
              </a:rPr>
              <a:t>Отрицание (не)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800" spc="-1" strike="noStrike">
                <a:solidFill>
                  <a:srgbClr val="000000"/>
                </a:solidFill>
                <a:latin typeface="Chivo Light"/>
              </a:rPr>
              <a:t>Умножение (и) (конъюнкция)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800" spc="-1" strike="noStrike">
                <a:solidFill>
                  <a:srgbClr val="000000"/>
                </a:solidFill>
                <a:latin typeface="Chivo Light"/>
              </a:rPr>
              <a:t>Сложение (или) (дизъюнкция)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7920000" y="2873160"/>
            <a:ext cx="360000" cy="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-59400" bIns="-594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"/>
          <p:cNvSpPr/>
          <p:nvPr/>
        </p:nvSpPr>
        <p:spPr>
          <a:xfrm flipV="1">
            <a:off x="8260200" y="2873520"/>
            <a:ext cx="360" cy="18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"/>
          <p:cNvSpPr/>
          <p:nvPr/>
        </p:nvSpPr>
        <p:spPr>
          <a:xfrm flipV="1">
            <a:off x="7939800" y="3593520"/>
            <a:ext cx="18000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"/>
          <p:cNvSpPr/>
          <p:nvPr/>
        </p:nvSpPr>
        <p:spPr>
          <a:xfrm flipH="1" flipV="1">
            <a:off x="8105400" y="3593520"/>
            <a:ext cx="180000" cy="366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" name=""/>
          <p:cNvSpPr/>
          <p:nvPr/>
        </p:nvSpPr>
        <p:spPr>
          <a:xfrm>
            <a:off x="7939800" y="4500000"/>
            <a:ext cx="18000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"/>
          <p:cNvSpPr/>
          <p:nvPr/>
        </p:nvSpPr>
        <p:spPr>
          <a:xfrm flipH="1">
            <a:off x="8105400" y="4493520"/>
            <a:ext cx="180000" cy="366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8820000" y="1440000"/>
            <a:ext cx="2661480" cy="475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25120" y="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4000" spc="-1" strike="noStrike">
                <a:solidFill>
                  <a:srgbClr val="000000"/>
                </a:solidFill>
                <a:latin typeface="Cabin Medium"/>
              </a:rPr>
              <a:t>Примеры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360000" y="1620000"/>
            <a:ext cx="4499640" cy="21596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= Трава синяя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B = Деревья растут вниз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+ B = 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900000" y="2952000"/>
            <a:ext cx="3600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"/>
          <p:cNvSpPr/>
          <p:nvPr/>
        </p:nvSpPr>
        <p:spPr>
          <a:xfrm>
            <a:off x="6422040" y="1602720"/>
            <a:ext cx="4377600" cy="224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= Сережа Ламзин любит рыбные котлеты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B = Сегодня на обед рыбные котлеты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* B = 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360000" y="4140000"/>
            <a:ext cx="4499640" cy="22482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= Команда ро спит ночью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B = Ваня Адо вожатый команды йота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+ B = 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6480000" y="4122720"/>
            <a:ext cx="4319640" cy="21769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= На биохиме комары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B = Я получил наряд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 * B = 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6535800" y="5410440"/>
            <a:ext cx="304200" cy="3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-64080" bIns="-6408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-648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Математическая логика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80000" y="4465080"/>
            <a:ext cx="269964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Фридрих Людвиг Готлоб Фреге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1848 —  1925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40000" y="900000"/>
            <a:ext cx="2609280" cy="352368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3780000" y="4500000"/>
            <a:ext cx="34196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Чарльз Сандерс Пирс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1839 — 1914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050360" y="900000"/>
            <a:ext cx="2609280" cy="349488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900000" y="5940000"/>
            <a:ext cx="5399640" cy="15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2400" spc="-1" strike="noStrike">
                <a:solidFill>
                  <a:srgbClr val="000000"/>
                </a:solidFill>
                <a:latin typeface="Cabin Medium"/>
              </a:rPr>
              <a:t>в логику введены предметные переменные, кванторы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8460000" y="4320000"/>
            <a:ext cx="233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Джузеппе Пеано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1858 — 1932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8280000" y="1015200"/>
            <a:ext cx="2609280" cy="330444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7920000" y="5040000"/>
            <a:ext cx="359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Ввел в математику сиволы: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 ∈  </a:t>
            </a: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, ⊂   , ⋃    , ∩  ;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Cabin Medium"/>
              </a:rPr>
              <a:t>разработал систему аксиом для арифметики натуральных чисел.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Применение алгебры логики в современности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896880" y="1800000"/>
            <a:ext cx="4262760" cy="251964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1620000" y="1689840"/>
            <a:ext cx="2879640" cy="182772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1260000" y="3420000"/>
            <a:ext cx="4679640" cy="312120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6660000" y="4680000"/>
            <a:ext cx="5085720" cy="203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25120" y="-648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4000" spc="-1" strike="noStrike">
                <a:solidFill>
                  <a:srgbClr val="000000"/>
                </a:solidFill>
                <a:latin typeface="Cabin Medium"/>
              </a:rPr>
              <a:t>Кто я?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 flipH="1">
            <a:off x="7740360" y="360000"/>
            <a:ext cx="3959640" cy="3959640"/>
          </a:xfrm>
          <a:prstGeom prst="rect">
            <a:avLst/>
          </a:prstGeom>
          <a:ln w="0">
            <a:noFill/>
          </a:ln>
        </p:spPr>
      </p:pic>
      <p:sp>
        <p:nvSpPr>
          <p:cNvPr id="46" name=""/>
          <p:cNvSpPr/>
          <p:nvPr/>
        </p:nvSpPr>
        <p:spPr>
          <a:xfrm>
            <a:off x="8280000" y="4500000"/>
            <a:ext cx="2879640" cy="224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Герман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Гера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Герыч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 rot="5400000">
            <a:off x="9540360" y="5040000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"/>
          <p:cNvSpPr/>
          <p:nvPr/>
        </p:nvSpPr>
        <p:spPr>
          <a:xfrm rot="5400000">
            <a:off x="9540360" y="5940000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"/>
          <p:cNvSpPr/>
          <p:nvPr/>
        </p:nvSpPr>
        <p:spPr>
          <a:xfrm>
            <a:off x="720000" y="1800000"/>
            <a:ext cx="4499640" cy="18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@Sarrz0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Id387037048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germanzlobin2@gmail.com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25120" y="-648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Что это</a:t>
            </a:r>
            <a:r>
              <a:rPr b="1" lang="en-US" sz="4000" spc="-1" strike="noStrike">
                <a:solidFill>
                  <a:schemeClr val="dk1"/>
                </a:solidFill>
                <a:latin typeface="Cabin Medium"/>
              </a:rPr>
              <a:t>?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240000" y="1555200"/>
            <a:ext cx="6299640" cy="492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1148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Виды познания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1064520" y="1800000"/>
            <a:ext cx="3974760" cy="435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dk1"/>
                </a:solidFill>
                <a:latin typeface="Cabin Medium"/>
              </a:rPr>
              <a:t>Чувственное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</a:rPr>
              <a:t>Ощущение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</a:rPr>
              <a:t>Восприятие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</a:rPr>
              <a:t>Представление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7431840" y="1693080"/>
            <a:ext cx="4627800" cy="20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algn="l" pos="0"/>
              </a:tabLst>
            </a:pPr>
            <a:r>
              <a:rPr b="1" lang="ru-RU" sz="2800" spc="-1" strike="noStrike">
                <a:solidFill>
                  <a:srgbClr val="202122"/>
                </a:solidFill>
                <a:latin typeface="Cabin Medium"/>
                <a:ea typeface="DejaVu Sans"/>
              </a:rPr>
              <a:t>Рациональное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Понятие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Суждение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Умозаключение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rcRect l="18443" t="5640" r="18813" b="-1542"/>
          <a:stretch/>
        </p:blipFill>
        <p:spPr>
          <a:xfrm>
            <a:off x="4320000" y="4140000"/>
            <a:ext cx="3059280" cy="260028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8460000" y="4140000"/>
            <a:ext cx="2537280" cy="253728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900000" y="3960000"/>
            <a:ext cx="2699640" cy="26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/>
          <p:nvPr/>
        </p:nvSpPr>
        <p:spPr>
          <a:xfrm>
            <a:off x="4500360" y="4248360"/>
            <a:ext cx="3779280" cy="15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Платон</a:t>
            </a:r>
            <a:r>
              <a:rPr b="0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 (428—347)  Сделал важный вклад в развитие философской логики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8100000" y="4248360"/>
            <a:ext cx="4091400" cy="22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Аристотель </a:t>
            </a:r>
            <a:r>
              <a:rPr b="0" lang="ru-RU" sz="2800" spc="-1" strike="noStrike">
                <a:solidFill>
                  <a:schemeClr val="dk1"/>
                </a:solidFill>
                <a:latin typeface="Cabin Medium"/>
                <a:ea typeface="DejaVu Sans"/>
              </a:rPr>
              <a:t>(384—322) Разработал теорию силлогизма, что дало начало формальной логики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040000" y="339840"/>
            <a:ext cx="2532600" cy="379944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8910360" y="540000"/>
            <a:ext cx="2608920" cy="349452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540000" y="93960"/>
            <a:ext cx="4052160" cy="65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"/>
          <p:cNvSpPr/>
          <p:nvPr/>
        </p:nvSpPr>
        <p:spPr>
          <a:xfrm>
            <a:off x="3600000" y="180000"/>
            <a:ext cx="503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ru-RU" sz="4000" spc="-1" strike="noStrike">
                <a:solidFill>
                  <a:srgbClr val="000000"/>
                </a:solidFill>
                <a:latin typeface="Cabin Medium"/>
                <a:ea typeface="DejaVu Sans"/>
              </a:rPr>
              <a:t> </a:t>
            </a:r>
            <a:r>
              <a:rPr b="1" lang="ru-RU" sz="4000" spc="-1" strike="noStrike">
                <a:solidFill>
                  <a:srgbClr val="000000"/>
                </a:solidFill>
                <a:latin typeface="Cabin Medium"/>
                <a:ea typeface="DejaVu Sans"/>
              </a:rPr>
              <a:t>Законы логики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12495" t="0" r="16671" b="0"/>
          <a:stretch/>
        </p:blipFill>
        <p:spPr>
          <a:xfrm>
            <a:off x="4745160" y="1255680"/>
            <a:ext cx="2634480" cy="558396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0" y="1167840"/>
            <a:ext cx="4139640" cy="20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bg-BG" sz="2600" spc="-1" strike="noStrike">
                <a:solidFill>
                  <a:srgbClr val="000000"/>
                </a:solidFill>
                <a:latin typeface="Cabin Medium"/>
              </a:rPr>
              <a:t>Закон тождества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600" spc="-1" strike="noStrike">
                <a:solidFill>
                  <a:srgbClr val="000000"/>
                </a:solidFill>
                <a:latin typeface="Cabin Medium"/>
              </a:rPr>
              <a:t>Понятия и суждения должны употребляться в одном значении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7560000" y="1080000"/>
            <a:ext cx="4319640" cy="22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ru-RU" sz="2600" spc="-1" strike="noStrike">
                <a:solidFill>
                  <a:srgbClr val="000000"/>
                </a:solidFill>
                <a:latin typeface="Cabin Medium"/>
              </a:rPr>
              <a:t>Закон непротиворечия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600" spc="-1" strike="noStrike">
                <a:solidFill>
                  <a:srgbClr val="000000"/>
                </a:solidFill>
                <a:latin typeface="Cabin Medium"/>
              </a:rPr>
              <a:t>  </a:t>
            </a:r>
            <a:r>
              <a:rPr b="0" lang="ru-RU" sz="2600" spc="-1" strike="noStrike">
                <a:solidFill>
                  <a:srgbClr val="000000"/>
                </a:solidFill>
                <a:latin typeface="Cabin Medium"/>
              </a:rPr>
              <a:t>Два противоречащий суждения не могут быть одновременно истинными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7200000" y="3721320"/>
            <a:ext cx="4991760" cy="32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ru-RU" sz="2600" spc="-1" strike="noStrike">
                <a:solidFill>
                  <a:srgbClr val="000000"/>
                </a:solidFill>
                <a:latin typeface="Cabin Medium"/>
              </a:rPr>
              <a:t>Закон</a:t>
            </a:r>
            <a:r>
              <a:rPr b="1" lang="en-GB" sz="2600" spc="-1" strike="noStrike">
                <a:solidFill>
                  <a:srgbClr val="000000"/>
                </a:solidFill>
                <a:latin typeface="Cabin Medium"/>
              </a:rPr>
              <a:t> </a:t>
            </a:r>
            <a:r>
              <a:rPr b="1" lang="ru-RU" sz="2600" spc="-1" strike="noStrike">
                <a:solidFill>
                  <a:srgbClr val="000000"/>
                </a:solidFill>
                <a:latin typeface="Cabin Medium"/>
              </a:rPr>
              <a:t>достаточного</a:t>
            </a:r>
            <a:r>
              <a:rPr b="1" lang="en-GB" sz="2600" spc="-1" strike="noStrike">
                <a:solidFill>
                  <a:srgbClr val="000000"/>
                </a:solidFill>
                <a:latin typeface="Cabin Medium"/>
              </a:rPr>
              <a:t> </a:t>
            </a:r>
            <a:r>
              <a:rPr b="1" lang="ru-RU" sz="2600" spc="-1" strike="noStrike">
                <a:solidFill>
                  <a:srgbClr val="000000"/>
                </a:solidFill>
                <a:latin typeface="Cabin Medium"/>
              </a:rPr>
              <a:t>основания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600" spc="-1" strike="noStrike">
                <a:solidFill>
                  <a:srgbClr val="000000"/>
                </a:solidFill>
                <a:latin typeface="Cabin Medium"/>
              </a:rPr>
              <a:t>каждое осмысленное (понятие, суждение) может считаться достоверным только в том случае, если оно было доказано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74160" y="3821760"/>
            <a:ext cx="4425480" cy="20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ru-RU" sz="2600" spc="-1" strike="noStrike">
                <a:solidFill>
                  <a:srgbClr val="000000"/>
                </a:solidFill>
                <a:latin typeface="Cabin Medium"/>
              </a:rPr>
              <a:t>Закон исключающего третьего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600" spc="-1" strike="noStrike">
                <a:solidFill>
                  <a:srgbClr val="000000"/>
                </a:solidFill>
                <a:latin typeface="Cabin Medium"/>
              </a:rPr>
              <a:t>Любое высказывание или истинно или ложно, третьего не дано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705120" y="0"/>
            <a:ext cx="4574520" cy="7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Типы суждений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6480000" y="1080000"/>
            <a:ext cx="3419280" cy="43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" name=""/>
          <p:cNvSpPr/>
          <p:nvPr/>
        </p:nvSpPr>
        <p:spPr>
          <a:xfrm>
            <a:off x="395280" y="623880"/>
            <a:ext cx="4284360" cy="9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1" lang="ru-RU" sz="2400" spc="-1" strike="noStrike">
                <a:solidFill>
                  <a:srgbClr val="000000"/>
                </a:solidFill>
                <a:latin typeface="Cabin Medium"/>
              </a:rPr>
              <a:t>Общеутвердительное</a:t>
            </a: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 (A)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Все хомяки пушистые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254160" y="3596760"/>
            <a:ext cx="4785480" cy="9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1" lang="ru-RU" sz="2400" spc="-1" strike="noStrike">
                <a:solidFill>
                  <a:srgbClr val="000000"/>
                </a:solidFill>
                <a:latin typeface="Cabin Medium"/>
              </a:rPr>
              <a:t>Общеотрицательное</a:t>
            </a: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 (E)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Ни один хомяк не умеет летать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6120000" y="3600000"/>
            <a:ext cx="5215320" cy="97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1" lang="ru-RU" sz="2400" spc="-1" strike="noStrike">
                <a:solidFill>
                  <a:srgbClr val="000000"/>
                </a:solidFill>
                <a:latin typeface="Cabin Medium"/>
              </a:rPr>
              <a:t>Частноутвердительные</a:t>
            </a: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 (I)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некоторые хомяки большие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760000" y="706320"/>
            <a:ext cx="5759640" cy="12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1" lang="ru-RU" sz="2400" spc="-1" strike="noStrike">
                <a:solidFill>
                  <a:srgbClr val="000000"/>
                </a:solidFill>
                <a:latin typeface="Cabin Medium"/>
              </a:rPr>
              <a:t>Частноотрицательные</a:t>
            </a: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 (O)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Cabin Medium"/>
              </a:rPr>
              <a:t>Некоторые хомяки не стали мемами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440000" y="1620000"/>
            <a:ext cx="2339640" cy="196308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440000" y="4500000"/>
            <a:ext cx="2159640" cy="21596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6865200" y="1620000"/>
            <a:ext cx="3214440" cy="179964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4"/>
          <a:stretch/>
        </p:blipFill>
        <p:spPr>
          <a:xfrm>
            <a:off x="7020000" y="4574880"/>
            <a:ext cx="3419640" cy="21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00000" y="-2448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Формула умозаключений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60000" y="1293120"/>
            <a:ext cx="6711480" cy="158652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1620360" y="2880000"/>
            <a:ext cx="449928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bin Medium"/>
                <a:ea typeface="DejaVu Sans"/>
              </a:rPr>
              <a:t>S, M, P – термины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Cabin Medium"/>
                <a:ea typeface="DejaVu Sans"/>
              </a:rPr>
              <a:t>a, x, y, z – суждения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7200000" y="3960000"/>
            <a:ext cx="5759640" cy="23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Cabin Medium"/>
                <a:ea typeface="DejaVu Sans"/>
              </a:rPr>
              <a:t>Пример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Cabin Medium"/>
                <a:ea typeface="DejaVu Sans"/>
              </a:rPr>
              <a:t>AAI третьей фигуры: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Noto Sans CJK SC"/>
              </a:rPr>
              <a:t>Все хомяки — </a:t>
            </a: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DejaVu Sans"/>
              </a:rPr>
              <a:t>пушистые.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Noto Sans CJK SC"/>
              </a:rPr>
              <a:t>Все хомяки —  </a:t>
            </a: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DejaVu Sans"/>
              </a:rPr>
              <a:t>животные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DejaVu Sans"/>
              </a:rPr>
              <a:t>Следовательно, некоторые животные пушистые.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720000" y="3656520"/>
            <a:ext cx="4859640" cy="354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Cabin Medium"/>
              </a:rPr>
              <a:t>Всего существует 256 умозаключений, но только 19 из них верны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AAA, EAE, AII, EIO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EAE, AEE, EIO, AOO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AAI, IAI, AII, EAO, OAO, EIO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AAI, AEE, IAI, EAO, EIO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7380000" y="1152000"/>
            <a:ext cx="4319640" cy="24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/>
                </a:solidFill>
                <a:latin typeface="Cabin Medium"/>
              </a:rPr>
              <a:t>Булева алгебра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540000" y="3600000"/>
            <a:ext cx="1187928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" name=""/>
          <p:cNvSpPr/>
          <p:nvPr/>
        </p:nvSpPr>
        <p:spPr>
          <a:xfrm>
            <a:off x="4860000" y="1440000"/>
            <a:ext cx="7019640" cy="42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Буль изложил основы своей алгебры логики, где применил алгебраическую символику для записи логических операций и логических выводов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Плюсы: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Теперь есть специальные символы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</a:rPr>
              <a:t>процесс умозаключения сводится к решению логических равенств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97040" y="1620000"/>
            <a:ext cx="2802600" cy="373716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720000" y="5526360"/>
            <a:ext cx="2879640" cy="95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Noto Sans CJK SC"/>
              </a:rPr>
              <a:t>Джордж Буль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bin Medium"/>
                <a:ea typeface="Noto Sans CJK SC"/>
              </a:rPr>
              <a:t>1815 —  1864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Application>LibreOffice/24.2.4.2$Linux_X86_64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2024-07-26T08:52:35Z</dcterms:created>
  <dc:creator>герман злобин</dc:creator>
  <dc:description/>
  <dc:language>en-GB</dc:language>
  <cp:lastModifiedBy/>
  <dcterms:modified xsi:type="dcterms:W3CDTF">2024-07-28T21:24:48Z</dcterms:modified>
  <cp:revision>13</cp:revision>
  <dc:subject/>
  <dc:title>Алгебра логики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r8>8</vt:r8>
  </property>
</Properties>
</file>